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J:\Data_2025\20250326_Jurkat4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Sheet1!$B$3:$B$20</cx:f>
        <cx:lvl ptCount="18">
          <cx:pt idx="0">0</cx:pt>
          <cx:pt idx="1">0</cx:pt>
          <cx:pt idx="2">0</cx:pt>
          <cx:pt idx="3">30</cx:pt>
          <cx:pt idx="4">30</cx:pt>
          <cx:pt idx="5">30</cx:pt>
          <cx:pt idx="6">60</cx:pt>
          <cx:pt idx="7">60</cx:pt>
          <cx:pt idx="8">60</cx:pt>
          <cx:pt idx="9">90</cx:pt>
          <cx:pt idx="10">90</cx:pt>
          <cx:pt idx="11">90</cx:pt>
          <cx:pt idx="12">120</cx:pt>
          <cx:pt idx="13">120</cx:pt>
          <cx:pt idx="14">120</cx:pt>
          <cx:pt idx="15">150</cx:pt>
          <cx:pt idx="16">150</cx:pt>
          <cx:pt idx="17">150</cx:pt>
        </cx:lvl>
      </cx:strDim>
      <cx:numDim type="val">
        <cx:f>Sheet1!$C$3:$C$20</cx:f>
        <cx:lvl ptCount="18" formatCode="G/通用格式">
          <cx:pt idx="0">90.5</cx:pt>
          <cx:pt idx="1">91</cx:pt>
          <cx:pt idx="2">88.599999999999994</cx:pt>
          <cx:pt idx="3">76.900000000000006</cx:pt>
          <cx:pt idx="4">76.299999999999997</cx:pt>
          <cx:pt idx="5">81.799999999999997</cx:pt>
          <cx:pt idx="6">64</cx:pt>
          <cx:pt idx="7">70</cx:pt>
          <cx:pt idx="8">72.299999999999997</cx:pt>
          <cx:pt idx="9">41.700000000000003</cx:pt>
          <cx:pt idx="10">46</cx:pt>
          <cx:pt idx="11">64.799999999999997</cx:pt>
          <cx:pt idx="12">24.800000000000001</cx:pt>
          <cx:pt idx="13">12.9</cx:pt>
          <cx:pt idx="14">19.5</cx:pt>
          <cx:pt idx="15">11.4</cx:pt>
          <cx:pt idx="16">14.4</cx:pt>
          <cx:pt idx="17">13.1</cx:pt>
        </cx:lvl>
      </cx:numDim>
    </cx:data>
    <cx:data id="1">
      <cx:strDim type="cat">
        <cx:f>Sheet1!$B$3:$B$20</cx:f>
        <cx:lvl ptCount="18">
          <cx:pt idx="0">0</cx:pt>
          <cx:pt idx="1">0</cx:pt>
          <cx:pt idx="2">0</cx:pt>
          <cx:pt idx="3">30</cx:pt>
          <cx:pt idx="4">30</cx:pt>
          <cx:pt idx="5">30</cx:pt>
          <cx:pt idx="6">60</cx:pt>
          <cx:pt idx="7">60</cx:pt>
          <cx:pt idx="8">60</cx:pt>
          <cx:pt idx="9">90</cx:pt>
          <cx:pt idx="10">90</cx:pt>
          <cx:pt idx="11">90</cx:pt>
          <cx:pt idx="12">120</cx:pt>
          <cx:pt idx="13">120</cx:pt>
          <cx:pt idx="14">120</cx:pt>
          <cx:pt idx="15">150</cx:pt>
          <cx:pt idx="16">150</cx:pt>
          <cx:pt idx="17">150</cx:pt>
        </cx:lvl>
      </cx:strDim>
      <cx:numDim type="val">
        <cx:f>Sheet1!$F$3:$F$20</cx:f>
        <cx:lvl ptCount="18" formatCode="G/通用格式">
          <cx:pt idx="0">96.799999999999997</cx:pt>
          <cx:pt idx="1">96.5</cx:pt>
          <cx:pt idx="2">91.900000000000006</cx:pt>
          <cx:pt idx="3">82.299999999999997</cx:pt>
          <cx:pt idx="4">79.200000000000003</cx:pt>
          <cx:pt idx="5">80.900000000000006</cx:pt>
          <cx:pt idx="6">58</cx:pt>
          <cx:pt idx="7">79.700000000000003</cx:pt>
          <cx:pt idx="8">63.299999999999997</cx:pt>
          <cx:pt idx="9">35</cx:pt>
          <cx:pt idx="10">31.800000000000001</cx:pt>
          <cx:pt idx="11">34.799999999999997</cx:pt>
          <cx:pt idx="12">10.4</cx:pt>
          <cx:pt idx="13">10.699999999999999</cx:pt>
          <cx:pt idx="14">12</cx:pt>
          <cx:pt idx="15">0.5</cx:pt>
          <cx:pt idx="16">0.20000000000000001</cx:pt>
          <cx:pt idx="17">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800"/>
            </a:pPr>
            <a:r>
              <a:rPr lang="en-US" altLang="zh-CN" sz="18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Longitudinal viability by heat shock</a:t>
            </a:r>
            <a:endParaRPr lang="zh-CN" altLang="en-US" sz="18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等线" panose="02010600030101010101" pitchFamily="2" charset="-122"/>
            </a:endParaRPr>
          </a:p>
        </cx:rich>
      </cx:tx>
    </cx:title>
    <cx:plotArea>
      <cx:plotAreaRegion>
        <cx:series layoutId="boxWhisker" uniqueId="{9A5B6EE7-91AA-4D54-954F-03CB102569B6}" formatIdx="0">
          <cx:tx>
            <cx:txData>
              <cx:v>NC</cx:v>
            </cx:txData>
          </cx:tx>
          <cx:spPr>
            <a:solidFill>
              <a:schemeClr val="tx1">
                <a:lumMod val="50000"/>
                <a:lumOff val="50000"/>
                <a:alpha val="80000"/>
              </a:schemeClr>
            </a:solidFill>
            <a:ln w="6350">
              <a:solidFill>
                <a:schemeClr val="tx1">
                  <a:alpha val="80000"/>
                </a:schemeClr>
              </a:solidFill>
            </a:ln>
          </cx:spPr>
          <cx:dataId val="0"/>
          <cx:layoutPr>
            <cx:visibility meanLine="1" meanMarker="1" nonoutliers="0" outliers="1"/>
            <cx:statistics quartileMethod="inclusive"/>
          </cx:layoutPr>
        </cx:series>
        <cx:series layoutId="boxWhisker" uniqueId="{00000001-6066-4B63-89E2-0CE19095BDC4}" formatIdx="3">
          <cx:tx>
            <cx:txData>
              <cx:v>OCT</cx:v>
            </cx:txData>
          </cx:tx>
          <cx:spPr>
            <a:solidFill>
              <a:srgbClr val="0070C0">
                <a:alpha val="30000"/>
              </a:srgbClr>
            </a:solidFill>
            <a:ln w="6350">
              <a:solidFill>
                <a:srgbClr val="0070C0">
                  <a:alpha val="50000"/>
                </a:srgbClr>
              </a:solidFill>
            </a:ln>
          </cx:spPr>
          <cx:dataId val="1"/>
          <cx:layoutPr>
            <cx:visibility meanLine="1" nonoutliers="0"/>
            <cx:statistics quartileMethod="inclusive"/>
          </cx:layoutPr>
        </cx:series>
      </cx:plotAreaRegion>
      <cx:axis id="0">
        <cx:catScaling gapWidth="1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/>
                </a:pPr>
                <a:r>
                  <a:rPr lang="en-US" altLang="zh-CN" sz="1400" b="0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  <a:ea typeface="等线" panose="02010600030101010101" pitchFamily="2" charset="-122"/>
                  </a:rPr>
                  <a:t>Time (h)</a:t>
                </a:r>
                <a:endParaRPr lang="zh-CN" altLang="en-US" sz="14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cx:rich>
          </cx:tx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zh-CN" altLang="en-US" sz="1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cx:txPr>
      </cx:axis>
      <cx:axis id="1">
        <cx:valScaling max="100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/>
                </a:pPr>
                <a:r>
                  <a:rPr lang="en-US" altLang="zh-CN" sz="1400" b="0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Calibri" panose="020F0502020204030204"/>
                    <a:ea typeface="等线" panose="02010600030101010101" pitchFamily="2" charset="-122"/>
                  </a:rPr>
                  <a:t>Viability (%)</a:t>
                </a:r>
                <a:endParaRPr lang="zh-CN" altLang="en-US" sz="14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cx:rich>
          </cx:tx>
        </cx:title>
        <cx:tickLabels/>
        <cx:numFmt formatCode="0_);[红色](0)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zh-CN" altLang="en-US" sz="1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cx:txPr>
      </cx:axis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1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 lang="zh-CN" altLang="en-US" sz="11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 pitchFamily="34" charset="0"/>
            <a:ea typeface="等线" panose="02010600030101010101" pitchFamily="2" charset="-122"/>
            <a:cs typeface="Calibri" panose="020F0502020204030204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B0F08-8CF7-AC90-0BE1-B06F3F97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A547F0-C834-425B-F10F-C74F428F7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3A6AE-C53F-8B64-424D-AA7A9414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B516D4-DCE7-7A0E-7666-DDC2DE1F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4312E1-9415-0817-E622-1AB80821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448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FEFE-2449-5F16-0AEA-AAA7524E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D544BD-9E5B-CB07-9614-27AD17D92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A3781E-38D0-EB60-5395-9E95D41D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14AD9-F9A0-D17D-76A6-5D0CA5C9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B61FE-8F0F-2BB4-FA7A-5CF58FA1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24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8AC4F8-9060-E287-A75E-C6386A0D5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C89145-D085-0DFA-1E18-A59DC21DE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EDCAA-A37A-B064-5C2E-A16A9D5B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6DD7F-C5E1-233D-A9C3-A96AA5D1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043CA9-903F-E12E-8922-82854CEA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68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346E5-7449-C7A0-0CB1-03548BAA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621E09-DB65-E3F5-6F3F-17524053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7E2A49-CACA-1303-25B5-85120ABF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4F0D2-0783-EA12-89D5-5DC23AAA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452A1-A41F-B60F-F0E9-154B7781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97A1E-F81B-B352-19B0-462A489A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DAE14F-F547-32A0-8E35-159945DE5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5F63A-B5DE-3FAB-4157-A3052CED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E6F07-BF05-0A95-9C38-C6E7F669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1C8A8-2E2B-93EB-CA36-DFF6CBED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7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B7CA3-2555-4426-CB39-B6E8C11E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A1BF4-4162-CBEF-D406-AF643B43C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49ED19-78AA-BF98-608E-26AF04292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74E565-A4FF-D45D-3E91-933CBD52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769355-6234-6210-C5C6-859CA80D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963366-1B7F-5CA8-B6E4-966567B2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12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A9815-895E-1B83-33D8-5A1E12AE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F16B5-8543-F186-EEF4-4EBB7AA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80EBD2-C453-7516-9EF0-5AB8FFAC5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527F65-9BB7-1150-9385-79DF82BF1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A7376C-DF4D-22B7-4110-7205F30A4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357A2D-718B-D448-C903-38A337A5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16C214-0236-13BD-D400-E5449209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940EE-7DF5-18B6-A604-E64BED10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8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F9DBB-034D-6949-0290-0025BE0A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F921CA-DC25-3204-C5DC-9702DC5D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25DCCA-790D-DE4D-F91E-674B16EB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181424-8856-6576-8BC6-6D786F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01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5D0F6A-C1DB-70F5-47B5-BDDF7AE2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AF5085-121E-5A75-2BC1-49FE9278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591E6-8DA2-06F4-274A-D5EFA90F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3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0ADC7C-0EE2-6C58-A95A-B05B6F33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0A3251-1B91-0535-6DA2-4D9C312F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3910A-7074-9F60-74E0-2BCA33582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68162-2FB5-E4E8-F18A-B4F3486E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99A96-8401-C0CC-2356-63FA2D3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E81D4C-C78C-499C-E787-5CD913CE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2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C52B6-30D3-C960-491B-47871D68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E7AE15-E85E-775E-5F1C-1BC8D378F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562597-87C1-1837-9BA5-4A615AEAE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D218BC-6F9E-40E2-58F9-5F9ADF86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A4A3DE-08C6-8FB5-2F37-AD0BEBB0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827A85-2FD8-155E-DE57-56342DE6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0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B53159-1D7A-5AB8-F518-DD2422DD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B575E-68DE-9790-6D63-6A56744D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A3BFC-43F1-40D4-0CC0-82288E6D6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A175B-8F7B-442A-B76D-CEE71AD2884B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8D95B-E703-46C0-2EA5-2BF04C3FB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A12B34-1325-A38E-E835-B0E20C84A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63A9B9-8A14-431F-BFC7-193585145C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6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14/relationships/chartEx" Target="../charts/chartEx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A38F34A3-904A-B7F3-1711-B002994CB1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28" y="216506"/>
            <a:ext cx="4800336" cy="3713237"/>
          </a:xfrm>
          <a:prstGeom prst="rect">
            <a:avLst/>
          </a:prstGeom>
        </p:spPr>
      </p:pic>
      <p:pic>
        <p:nvPicPr>
          <p:cNvPr id="6" name="图片 5" descr="图片包含 图表&#10;&#10;AI 生成的内容可能不正确。">
            <a:extLst>
              <a:ext uri="{FF2B5EF4-FFF2-40B4-BE49-F238E27FC236}">
                <a16:creationId xmlns:a16="http://schemas.microsoft.com/office/drawing/2014/main" id="{F022FF2F-DCA1-B4F1-CD6E-08D87A4B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9" y="216506"/>
            <a:ext cx="3167180" cy="3147783"/>
          </a:xfrm>
          <a:prstGeom prst="rect">
            <a:avLst/>
          </a:prstGeom>
        </p:spPr>
      </p:pic>
      <p:pic>
        <p:nvPicPr>
          <p:cNvPr id="8" name="图片 7" descr="图片包含 游戏机, 桌子, 男人&#10;&#10;AI 生成的内容可能不正确。">
            <a:extLst>
              <a:ext uri="{FF2B5EF4-FFF2-40B4-BE49-F238E27FC236}">
                <a16:creationId xmlns:a16="http://schemas.microsoft.com/office/drawing/2014/main" id="{AB2AB794-3610-D89F-3AD3-740B9401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88" y="3560576"/>
            <a:ext cx="3771900" cy="2714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13DCE6-6522-3693-83C1-969E65567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056" y="216506"/>
            <a:ext cx="3037115" cy="30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96E7660-9D3A-331D-C932-EC3FDCBA136F}"/>
              </a:ext>
            </a:extLst>
          </p:cNvPr>
          <p:cNvGrpSpPr/>
          <p:nvPr/>
        </p:nvGrpSpPr>
        <p:grpSpPr>
          <a:xfrm>
            <a:off x="4597291" y="1238954"/>
            <a:ext cx="3371052" cy="3482998"/>
            <a:chOff x="8570289" y="1504194"/>
            <a:chExt cx="3371052" cy="348299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5771CC-D7BF-3BA5-8144-269B6F7B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0289" y="1781194"/>
              <a:ext cx="3205998" cy="320599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502FAE-548F-2EBA-0367-741D0E5E999C}"/>
                </a:ext>
              </a:extLst>
            </p:cNvPr>
            <p:cNvSpPr txBox="1"/>
            <p:nvPr/>
          </p:nvSpPr>
          <p:spPr>
            <a:xfrm>
              <a:off x="9801391" y="1504194"/>
              <a:ext cx="7437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dyOCT</a:t>
              </a:r>
              <a:endParaRPr lang="zh-CN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A730AC5-11DE-EB12-2424-D02634995AF5}"/>
                </a:ext>
              </a:extLst>
            </p:cNvPr>
            <p:cNvGrpSpPr/>
            <p:nvPr/>
          </p:nvGrpSpPr>
          <p:grpSpPr>
            <a:xfrm>
              <a:off x="10910911" y="3761235"/>
              <a:ext cx="1030430" cy="1225957"/>
              <a:chOff x="9852934" y="1465280"/>
              <a:chExt cx="1030430" cy="1225957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FC9FDFF-B51A-C9B8-2FFE-9E6A169A6AAA}"/>
                  </a:ext>
                </a:extLst>
              </p:cNvPr>
              <p:cNvGrpSpPr/>
              <p:nvPr/>
            </p:nvGrpSpPr>
            <p:grpSpPr>
              <a:xfrm>
                <a:off x="9852934" y="1465280"/>
                <a:ext cx="865376" cy="1225957"/>
                <a:chOff x="9852934" y="1465280"/>
                <a:chExt cx="865376" cy="1225957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AD13C5A5-39FA-58CC-1E55-D002050C6E6C}"/>
                    </a:ext>
                  </a:extLst>
                </p:cNvPr>
                <p:cNvSpPr txBox="1"/>
                <p:nvPr/>
              </p:nvSpPr>
              <p:spPr>
                <a:xfrm rot="16200000">
                  <a:off x="9709072" y="1880075"/>
                  <a:ext cx="64280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Norm LIV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19E76C8-7C50-E794-9318-FB60F95D48A1}"/>
                    </a:ext>
                  </a:extLst>
                </p:cNvPr>
                <p:cNvSpPr txBox="1"/>
                <p:nvPr/>
              </p:nvSpPr>
              <p:spPr>
                <a:xfrm>
                  <a:off x="9852934" y="2521960"/>
                  <a:ext cx="865376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sz="11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Intensity (dB)</a:t>
                  </a:r>
                  <a:endParaRPr lang="zh-CN" altLang="en-US" sz="1100" dirty="0" err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6006697B-BA8E-F88E-E49A-6073ED53794A}"/>
                    </a:ext>
                  </a:extLst>
                </p:cNvPr>
                <p:cNvGrpSpPr/>
                <p:nvPr/>
              </p:nvGrpSpPr>
              <p:grpSpPr>
                <a:xfrm>
                  <a:off x="10098531" y="1465280"/>
                  <a:ext cx="607784" cy="1089500"/>
                  <a:chOff x="9801657" y="951558"/>
                  <a:chExt cx="1093090" cy="1959448"/>
                </a:xfrm>
              </p:grpSpPr>
              <p:pic>
                <p:nvPicPr>
                  <p:cNvPr id="14" name="图片 13">
                    <a:extLst>
                      <a:ext uri="{FF2B5EF4-FFF2-40B4-BE49-F238E27FC236}">
                        <a16:creationId xmlns:a16="http://schemas.microsoft.com/office/drawing/2014/main" id="{6BA9F977-3AA0-FE70-A21B-8504B7E987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flipV="1">
                    <a:off x="9984849" y="1020158"/>
                    <a:ext cx="872483" cy="1603459"/>
                  </a:xfrm>
                  <a:prstGeom prst="rect">
                    <a:avLst/>
                  </a:prstGeom>
                </p:spPr>
              </p:pic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F4F89CFF-8BE3-B925-17EB-9AAB5C80B413}"/>
                      </a:ext>
                    </a:extLst>
                  </p:cNvPr>
                  <p:cNvSpPr txBox="1"/>
                  <p:nvPr/>
                </p:nvSpPr>
                <p:spPr>
                  <a:xfrm>
                    <a:off x="9810910" y="951558"/>
                    <a:ext cx="149914" cy="3044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1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1</a:t>
                    </a:r>
                    <a:endParaRPr lang="zh-CN" altLang="en-US" sz="11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C835FB53-EB79-7241-37EC-531066787FCB}"/>
                      </a:ext>
                    </a:extLst>
                  </p:cNvPr>
                  <p:cNvSpPr txBox="1"/>
                  <p:nvPr/>
                </p:nvSpPr>
                <p:spPr>
                  <a:xfrm>
                    <a:off x="9821032" y="2591312"/>
                    <a:ext cx="259467" cy="3044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1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-5</a:t>
                    </a:r>
                    <a:endParaRPr lang="zh-CN" altLang="en-US" sz="11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9A371CC4-C21B-352E-2EF4-E4BE61037B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4918" y="2606564"/>
                    <a:ext cx="299829" cy="3044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1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25</a:t>
                    </a:r>
                    <a:endParaRPr lang="zh-CN" altLang="en-US" sz="11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8FA1A92B-7934-A5F6-E8DD-43280E1C2519}"/>
                      </a:ext>
                    </a:extLst>
                  </p:cNvPr>
                  <p:cNvSpPr txBox="1"/>
                  <p:nvPr/>
                </p:nvSpPr>
                <p:spPr>
                  <a:xfrm>
                    <a:off x="9801657" y="2371421"/>
                    <a:ext cx="149914" cy="3044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1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0</a:t>
                    </a:r>
                    <a:endParaRPr lang="zh-CN" altLang="en-US" sz="11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9" name="テキスト ボックス 4">
                <a:extLst>
                  <a:ext uri="{FF2B5EF4-FFF2-40B4-BE49-F238E27FC236}">
                    <a16:creationId xmlns:a16="http://schemas.microsoft.com/office/drawing/2014/main" id="{592448EF-7AF8-C0EF-383E-C8E9F2A1A788}"/>
                  </a:ext>
                </a:extLst>
              </p:cNvPr>
              <p:cNvSpPr txBox="1"/>
              <p:nvPr/>
            </p:nvSpPr>
            <p:spPr>
              <a:xfrm rot="5400000">
                <a:off x="10565328" y="1606180"/>
                <a:ext cx="436017" cy="200055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ja-JP" sz="1300" dirty="0">
                    <a:solidFill>
                      <a:srgbClr val="00B050"/>
                    </a:solidFill>
                    <a:latin typeface="Arial" panose="020B0604020202020204" pitchFamily="34" charset="0"/>
                    <a:ea typeface="メイリオ" panose="020B0604030504040204" pitchFamily="50" charset="-128"/>
                    <a:cs typeface="Arial" panose="020B0604020202020204" pitchFamily="34" charset="0"/>
                    <a:sym typeface="Wingdings 2" panose="05020102010507070707" pitchFamily="18" charset="2"/>
                  </a:rPr>
                  <a:t>Living</a:t>
                </a:r>
              </a:p>
            </p:txBody>
          </p:sp>
          <p:sp>
            <p:nvSpPr>
              <p:cNvPr id="10" name="テキスト ボックス 4">
                <a:extLst>
                  <a:ext uri="{FF2B5EF4-FFF2-40B4-BE49-F238E27FC236}">
                    <a16:creationId xmlns:a16="http://schemas.microsoft.com/office/drawing/2014/main" id="{8BCB5FC3-7CBE-61E3-CE15-95D565EE312D}"/>
                  </a:ext>
                </a:extLst>
              </p:cNvPr>
              <p:cNvSpPr txBox="1"/>
              <p:nvPr/>
            </p:nvSpPr>
            <p:spPr>
              <a:xfrm rot="5400000">
                <a:off x="10583763" y="2148641"/>
                <a:ext cx="399148" cy="200055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ja-JP" sz="1300" dirty="0">
                    <a:solidFill>
                      <a:srgbClr val="FF0000"/>
                    </a:solidFill>
                    <a:latin typeface="Arial" panose="020B0604020202020204" pitchFamily="34" charset="0"/>
                    <a:ea typeface="メイリオ" panose="020B0604030504040204" pitchFamily="50" charset="-128"/>
                    <a:cs typeface="Arial" panose="020B0604020202020204" pitchFamily="34" charset="0"/>
                    <a:sym typeface="Wingdings 2" panose="05020102010507070707" pitchFamily="18" charset="2"/>
                  </a:rPr>
                  <a:t>Dead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03EF1C6-8D94-5212-3F6D-C460C62EA875}"/>
              </a:ext>
            </a:extLst>
          </p:cNvPr>
          <p:cNvGrpSpPr/>
          <p:nvPr/>
        </p:nvGrpSpPr>
        <p:grpSpPr>
          <a:xfrm>
            <a:off x="995521" y="1238954"/>
            <a:ext cx="3549722" cy="3482997"/>
            <a:chOff x="5009087" y="1549002"/>
            <a:chExt cx="3549722" cy="3482997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31589F-B9E6-23CA-33CC-903421262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9087" y="1826001"/>
              <a:ext cx="3205998" cy="3205998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DB220C9-1509-056E-9FC3-2DA022A31400}"/>
                </a:ext>
              </a:extLst>
            </p:cNvPr>
            <p:cNvSpPr txBox="1"/>
            <p:nvPr/>
          </p:nvSpPr>
          <p:spPr>
            <a:xfrm>
              <a:off x="5421670" y="1549002"/>
              <a:ext cx="23208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Logarithmic intensity</a:t>
              </a:r>
              <a:endParaRPr lang="zh-CN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FA84A5B-C8CC-A897-A3CE-F4E7263667F8}"/>
                </a:ext>
              </a:extLst>
            </p:cNvPr>
            <p:cNvGrpSpPr/>
            <p:nvPr/>
          </p:nvGrpSpPr>
          <p:grpSpPr>
            <a:xfrm>
              <a:off x="8236678" y="3736449"/>
              <a:ext cx="322131" cy="1295550"/>
              <a:chOff x="3442037" y="1569278"/>
              <a:chExt cx="322131" cy="1295550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71EC72BF-9A97-9DA6-10CE-F97EF43FF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047334" y="2152103"/>
                <a:ext cx="947313" cy="15099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FF1C932-E571-94B9-3869-3F4F49F32822}"/>
                  </a:ext>
                </a:extLst>
              </p:cNvPr>
              <p:cNvSpPr txBox="1"/>
              <p:nvPr/>
            </p:nvSpPr>
            <p:spPr>
              <a:xfrm>
                <a:off x="3449681" y="2680162"/>
                <a:ext cx="15709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-5</a:t>
                </a:r>
                <a:endParaRPr lang="zh-CN" altLang="en-US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B83FAC2-DC57-A9DD-E3A2-8A117C59E93D}"/>
                  </a:ext>
                </a:extLst>
              </p:cNvPr>
              <p:cNvSpPr txBox="1"/>
              <p:nvPr/>
            </p:nvSpPr>
            <p:spPr>
              <a:xfrm>
                <a:off x="3442037" y="1569278"/>
                <a:ext cx="1795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25</a:t>
                </a:r>
                <a:endParaRPr lang="zh-CN" altLang="en-US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24FBD23-FDAA-BAD2-EE74-41CC1DFFB3D5}"/>
                  </a:ext>
                </a:extLst>
              </p:cNvPr>
              <p:cNvSpPr txBox="1"/>
              <p:nvPr/>
            </p:nvSpPr>
            <p:spPr>
              <a:xfrm rot="16200000">
                <a:off x="3233895" y="2127064"/>
                <a:ext cx="89127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11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Intensity (dB)</a:t>
                </a:r>
                <a:endParaRPr lang="zh-CN" altLang="en-US" sz="1100" dirty="0" err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0DE7D43-5DBA-A56A-C144-C197342EE6F7}"/>
              </a:ext>
            </a:extLst>
          </p:cNvPr>
          <p:cNvGrpSpPr/>
          <p:nvPr/>
        </p:nvGrpSpPr>
        <p:grpSpPr>
          <a:xfrm>
            <a:off x="8550248" y="2856265"/>
            <a:ext cx="2166736" cy="1865686"/>
            <a:chOff x="9860210" y="4979823"/>
            <a:chExt cx="2166736" cy="186568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42D8353-62D1-B801-A35E-F8F705AC529B}"/>
                </a:ext>
              </a:extLst>
            </p:cNvPr>
            <p:cNvGrpSpPr/>
            <p:nvPr/>
          </p:nvGrpSpPr>
          <p:grpSpPr>
            <a:xfrm>
              <a:off x="9860210" y="4979823"/>
              <a:ext cx="2166736" cy="1865686"/>
              <a:chOff x="9860210" y="4979823"/>
              <a:chExt cx="2166736" cy="1865686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2074E6B-500F-F1B7-FEDB-F41951A53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9860210" y="4979823"/>
                <a:ext cx="2166736" cy="1843850"/>
              </a:xfrm>
              <a:prstGeom prst="rect">
                <a:avLst/>
              </a:prstGeom>
            </p:spPr>
          </p:pic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7A621CB4-C6D8-F839-9963-78493D9F0704}"/>
                  </a:ext>
                </a:extLst>
              </p:cNvPr>
              <p:cNvGrpSpPr/>
              <p:nvPr/>
            </p:nvGrpSpPr>
            <p:grpSpPr>
              <a:xfrm>
                <a:off x="9887956" y="5901748"/>
                <a:ext cx="832073" cy="943761"/>
                <a:chOff x="5226225" y="3624058"/>
                <a:chExt cx="1222593" cy="1386700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32CFE6E7-3FE9-FAB5-60AA-DD2463BE2D9F}"/>
                    </a:ext>
                  </a:extLst>
                </p:cNvPr>
                <p:cNvGrpSpPr/>
                <p:nvPr/>
              </p:nvGrpSpPr>
              <p:grpSpPr>
                <a:xfrm>
                  <a:off x="5262516" y="3929614"/>
                  <a:ext cx="1011633" cy="980029"/>
                  <a:chOff x="1411223" y="5464447"/>
                  <a:chExt cx="1011633" cy="980029"/>
                </a:xfrm>
              </p:grpSpPr>
              <p:cxnSp>
                <p:nvCxnSpPr>
                  <p:cNvPr id="35" name="直接连接符 34">
                    <a:extLst>
                      <a:ext uri="{FF2B5EF4-FFF2-40B4-BE49-F238E27FC236}">
                        <a16:creationId xmlns:a16="http://schemas.microsoft.com/office/drawing/2014/main" id="{AFE93343-D495-15C8-E9F2-7976C4BA3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1223" y="6427483"/>
                    <a:ext cx="954001" cy="0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>
                    <a:extLst>
                      <a:ext uri="{FF2B5EF4-FFF2-40B4-BE49-F238E27FC236}">
                        <a16:creationId xmlns:a16="http://schemas.microsoft.com/office/drawing/2014/main" id="{4A2CDAE2-DB8B-7EAB-9E1F-D396A29C5B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52758" y="5464447"/>
                    <a:ext cx="0" cy="980029"/>
                  </a:xfrm>
                  <a:prstGeom prst="line">
                    <a:avLst/>
                  </a:prstGeom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3838F29-EDCF-E4F1-6F83-21BA43F76622}"/>
                      </a:ext>
                    </a:extLst>
                  </p:cNvPr>
                  <p:cNvSpPr txBox="1"/>
                  <p:nvPr/>
                </p:nvSpPr>
                <p:spPr>
                  <a:xfrm>
                    <a:off x="1468940" y="6013588"/>
                    <a:ext cx="953916" cy="3165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altLang="zh-CN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100 um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FDC16E6-E308-3055-E267-3B698FFE8B39}"/>
                    </a:ext>
                  </a:extLst>
                </p:cNvPr>
                <p:cNvSpPr txBox="1"/>
                <p:nvPr/>
              </p:nvSpPr>
              <p:spPr>
                <a:xfrm>
                  <a:off x="6279233" y="4694199"/>
                  <a:ext cx="169585" cy="3165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X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C9846579-0DA6-9594-0806-DA377178708D}"/>
                    </a:ext>
                  </a:extLst>
                </p:cNvPr>
                <p:cNvSpPr txBox="1"/>
                <p:nvPr/>
              </p:nvSpPr>
              <p:spPr>
                <a:xfrm>
                  <a:off x="5226225" y="3624058"/>
                  <a:ext cx="162520" cy="3165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Z</a:t>
                  </a:r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72F607D-2E67-BB2B-1989-DE602C1532CE}"/>
                </a:ext>
              </a:extLst>
            </p:cNvPr>
            <p:cNvCxnSpPr>
              <a:cxnSpLocks/>
            </p:cNvCxnSpPr>
            <p:nvPr/>
          </p:nvCxnSpPr>
          <p:spPr>
            <a:xfrm>
              <a:off x="9860210" y="5382761"/>
              <a:ext cx="2154741" cy="0"/>
            </a:xfrm>
            <a:prstGeom prst="line">
              <a:avLst/>
            </a:prstGeom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D5EC342C-C3EF-DA92-00FD-9FE047FFF1FC}"/>
              </a:ext>
            </a:extLst>
          </p:cNvPr>
          <p:cNvSpPr txBox="1"/>
          <p:nvPr/>
        </p:nvSpPr>
        <p:spPr>
          <a:xfrm>
            <a:off x="9735910" y="3367590"/>
            <a:ext cx="9810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Particles in suspension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24CF9B-FD78-4E46-5907-F3F5FB5C0C17}"/>
              </a:ext>
            </a:extLst>
          </p:cNvPr>
          <p:cNvSpPr txBox="1"/>
          <p:nvPr/>
        </p:nvSpPr>
        <p:spPr>
          <a:xfrm>
            <a:off x="9392712" y="4352619"/>
            <a:ext cx="137723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Particles settled</a:t>
            </a:r>
            <a:endParaRPr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88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8CA023-D538-AE2C-0A21-3FA465BC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74" y="1594667"/>
            <a:ext cx="3600000" cy="3668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112EC1-6B44-9694-8BB0-6F9ED2A2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16" y="1745255"/>
            <a:ext cx="3600000" cy="36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D5BDDC-EC9A-9E86-07D9-1AE96099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07" y="539500"/>
            <a:ext cx="3495238" cy="38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444E55-AD2F-2C04-D9DD-AFDB49D5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921" b="7476"/>
          <a:stretch/>
        </p:blipFill>
        <p:spPr>
          <a:xfrm>
            <a:off x="3243943" y="3291191"/>
            <a:ext cx="774952" cy="1045134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图表 7">
                <a:extLst>
                  <a:ext uri="{FF2B5EF4-FFF2-40B4-BE49-F238E27FC236}">
                    <a16:creationId xmlns:a16="http://schemas.microsoft.com/office/drawing/2014/main" id="{AE02CA95-39EB-9A82-B94B-7892FE690A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8793492"/>
                  </p:ext>
                </p:extLst>
              </p:nvPr>
            </p:nvGraphicFramePr>
            <p:xfrm>
              <a:off x="4690667" y="1063817"/>
              <a:ext cx="4895699" cy="30941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8" name="图表 7">
                <a:extLst>
                  <a:ext uri="{FF2B5EF4-FFF2-40B4-BE49-F238E27FC236}">
                    <a16:creationId xmlns:a16="http://schemas.microsoft.com/office/drawing/2014/main" id="{AE02CA95-39EB-9A82-B94B-7892FE690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0667" y="1063817"/>
                <a:ext cx="4895699" cy="30941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36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</Words>
  <Application>Microsoft Office PowerPoint</Application>
  <PresentationFormat>宽屏</PresentationFormat>
  <Paragraphs>21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微软雅黑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Lida</dc:creator>
  <cp:lastModifiedBy>Lida</cp:lastModifiedBy>
  <cp:revision>9</cp:revision>
  <dcterms:created xsi:type="dcterms:W3CDTF">2025-04-09T05:54:48Z</dcterms:created>
  <dcterms:modified xsi:type="dcterms:W3CDTF">2025-04-11T02:55:43Z</dcterms:modified>
</cp:coreProperties>
</file>